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74" r:id="rId3"/>
    <p:sldId id="266" r:id="rId4"/>
    <p:sldId id="268" r:id="rId5"/>
    <p:sldId id="258" r:id="rId6"/>
    <p:sldId id="259" r:id="rId7"/>
    <p:sldId id="260" r:id="rId8"/>
    <p:sldId id="262" r:id="rId9"/>
    <p:sldId id="271" r:id="rId10"/>
    <p:sldId id="267" r:id="rId11"/>
    <p:sldId id="272" r:id="rId12"/>
    <p:sldId id="273" r:id="rId13"/>
    <p:sldId id="276" r:id="rId14"/>
    <p:sldId id="280" r:id="rId15"/>
    <p:sldId id="278" r:id="rId16"/>
    <p:sldId id="281" r:id="rId17"/>
    <p:sldId id="261" r:id="rId18"/>
    <p:sldId id="264" r:id="rId19"/>
    <p:sldId id="270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0" autoAdjust="0"/>
    <p:restoredTop sz="94668" autoAdjust="0"/>
  </p:normalViewPr>
  <p:slideViewPr>
    <p:cSldViewPr snapToGrid="0" snapToObjects="1">
      <p:cViewPr varScale="1">
        <p:scale>
          <a:sx n="94" d="100"/>
          <a:sy n="94" d="100"/>
        </p:scale>
        <p:origin x="-16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25870-79E7-5249-AE58-F400B9C4EEB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91255-9590-8D42-8814-31C62798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3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Signal intensity is  measured from a single pixel of the filtered image and track through the movie; the data is normalized</a:t>
            </a:r>
          </a:p>
          <a:p>
            <a:r>
              <a:rPr lang="en-US" dirty="0" smtClean="0"/>
              <a:t>Red location marker shown in right is the mean position of the neuron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91255-9590-8D42-8814-31C6279883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94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6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1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2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85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6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1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5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88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8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4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3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1AF73-BC25-884A-8D42-733D88B882AF}" type="datetimeFigureOut">
              <a:rPr lang="en-US" smtClean="0"/>
              <a:t>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5997C-2207-3544-8CAC-FE2B22DE7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386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ntinuum.io/download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Neuron </a:t>
            </a:r>
            <a:r>
              <a:rPr lang="en-US" dirty="0" smtClean="0"/>
              <a:t>Tracker 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Matt Tso</a:t>
            </a:r>
          </a:p>
          <a:p>
            <a:r>
              <a:rPr lang="en-US" dirty="0" smtClean="0"/>
              <a:t>1/28/2016</a:t>
            </a:r>
          </a:p>
          <a:p>
            <a:r>
              <a:rPr lang="en-US" dirty="0" smtClean="0"/>
              <a:t>Herzog Lab Meeting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739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13" y="274638"/>
            <a:ext cx="8197351" cy="594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Downstream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Run </a:t>
            </a:r>
            <a:r>
              <a:rPr lang="en-US" dirty="0" err="1" smtClean="0"/>
              <a:t>extract_data_supp.py</a:t>
            </a:r>
            <a:r>
              <a:rPr lang="en-US" dirty="0" smtClean="0"/>
              <a:t> to export ROI coordinates and time series data as .</a:t>
            </a:r>
            <a:r>
              <a:rPr lang="en-US" dirty="0" err="1" smtClean="0"/>
              <a:t>csv</a:t>
            </a:r>
            <a:r>
              <a:rPr lang="en-US" dirty="0" smtClean="0"/>
              <a:t> files</a:t>
            </a:r>
          </a:p>
          <a:p>
            <a:endParaRPr lang="en-US" dirty="0" smtClean="0"/>
          </a:p>
          <a:p>
            <a:r>
              <a:rPr lang="en-US" dirty="0" smtClean="0"/>
              <a:t>Visualization and manipulation </a:t>
            </a:r>
            <a:r>
              <a:rPr lang="en-US" dirty="0" smtClean="0">
                <a:solidFill>
                  <a:srgbClr val="FFFF00"/>
                </a:solidFill>
              </a:rPr>
              <a:t>(</a:t>
            </a:r>
            <a:r>
              <a:rPr lang="en-US" dirty="0" err="1" smtClean="0">
                <a:solidFill>
                  <a:srgbClr val="FFFF00"/>
                </a:solidFill>
              </a:rPr>
              <a:t>Matlab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Rhythmicity</a:t>
            </a:r>
          </a:p>
          <a:p>
            <a:pPr lvl="1"/>
            <a:r>
              <a:rPr lang="en-US" dirty="0" err="1" smtClean="0">
                <a:solidFill>
                  <a:srgbClr val="FFFF00"/>
                </a:solidFill>
              </a:rPr>
              <a:t>Chronostar</a:t>
            </a:r>
            <a:r>
              <a:rPr lang="en-US" dirty="0" smtClean="0">
                <a:solidFill>
                  <a:srgbClr val="FFFF00"/>
                </a:solidFill>
              </a:rPr>
              <a:t> (cosine fit)</a:t>
            </a:r>
          </a:p>
          <a:p>
            <a:pPr lvl="1"/>
            <a:r>
              <a:rPr lang="en-US" dirty="0" err="1" smtClean="0"/>
              <a:t>Clocklab</a:t>
            </a:r>
            <a:r>
              <a:rPr lang="en-US" dirty="0" smtClean="0"/>
              <a:t> (Chi-</a:t>
            </a:r>
            <a:r>
              <a:rPr lang="en-US" dirty="0" err="1" smtClean="0"/>
              <a:t>sq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Synchrony</a:t>
            </a:r>
          </a:p>
          <a:p>
            <a:pPr lvl="1"/>
            <a:r>
              <a:rPr lang="en-US" dirty="0" smtClean="0"/>
              <a:t>Circular statistics (</a:t>
            </a:r>
            <a:r>
              <a:rPr lang="en-US" dirty="0" smtClean="0">
                <a:solidFill>
                  <a:srgbClr val="FFFF00"/>
                </a:solidFill>
              </a:rPr>
              <a:t>R</a:t>
            </a:r>
            <a:r>
              <a:rPr lang="en-US" dirty="0" smtClean="0"/>
              <a:t>, </a:t>
            </a:r>
            <a:r>
              <a:rPr lang="en-US" dirty="0" err="1" smtClean="0"/>
              <a:t>Oriana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Sync index (</a:t>
            </a:r>
            <a:r>
              <a:rPr lang="en-US" dirty="0" err="1" smtClean="0"/>
              <a:t>Matlab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06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hase 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98592"/>
            <a:ext cx="3657600" cy="2743200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4795687" y="159191"/>
            <a:ext cx="4042088" cy="746625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Neuron Tracker </a:t>
            </a:r>
            <a:br>
              <a:rPr lang="en-US" sz="3000" dirty="0" smtClean="0"/>
            </a:br>
            <a:r>
              <a:rPr lang="en-US" sz="3000" dirty="0" smtClean="0"/>
              <a:t>(n =541)</a:t>
            </a:r>
            <a:endParaRPr lang="en-US" sz="3000" dirty="0"/>
          </a:p>
        </p:txBody>
      </p:sp>
      <p:sp>
        <p:nvSpPr>
          <p:cNvPr id="24" name="Title 22"/>
          <p:cNvSpPr txBox="1">
            <a:spLocks/>
          </p:cNvSpPr>
          <p:nvPr/>
        </p:nvSpPr>
        <p:spPr>
          <a:xfrm>
            <a:off x="596444" y="159191"/>
            <a:ext cx="4042088" cy="74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ROI (n = 417)</a:t>
            </a:r>
            <a:endParaRPr lang="en-US" sz="3000" dirty="0"/>
          </a:p>
        </p:txBody>
      </p:sp>
      <p:pic>
        <p:nvPicPr>
          <p:cNvPr id="26" name="Picture 25" descr="phase 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18" y="998592"/>
            <a:ext cx="3657600" cy="2743200"/>
          </a:xfrm>
          <a:prstGeom prst="rect">
            <a:avLst/>
          </a:prstGeom>
        </p:spPr>
      </p:pic>
      <p:pic>
        <p:nvPicPr>
          <p:cNvPr id="28" name="Picture 27" descr="rast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18" y="3946044"/>
            <a:ext cx="3657600" cy="2743200"/>
          </a:xfrm>
          <a:prstGeom prst="rect">
            <a:avLst/>
          </a:prstGeom>
        </p:spPr>
      </p:pic>
      <p:pic>
        <p:nvPicPr>
          <p:cNvPr id="29" name="Picture 28" descr="rast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46044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Comparing Synchrony by R(Circular)</a:t>
            </a:r>
            <a:endParaRPr lang="en-US" sz="3600" dirty="0"/>
          </a:p>
        </p:txBody>
      </p:sp>
      <p:sp>
        <p:nvSpPr>
          <p:cNvPr id="9" name="Title 22"/>
          <p:cNvSpPr txBox="1">
            <a:spLocks/>
          </p:cNvSpPr>
          <p:nvPr/>
        </p:nvSpPr>
        <p:spPr>
          <a:xfrm>
            <a:off x="525397" y="1641792"/>
            <a:ext cx="4042088" cy="74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ROI (n = 417)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7913" t="11452" r="24390" b="11116"/>
          <a:stretch/>
        </p:blipFill>
        <p:spPr>
          <a:xfrm>
            <a:off x="5368742" y="2608792"/>
            <a:ext cx="2966222" cy="2915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68742" y="5524335"/>
            <a:ext cx="3250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R - Circular</a:t>
            </a:r>
          </a:p>
          <a:p>
            <a:r>
              <a:rPr lang="en-US" sz="1600" dirty="0" smtClean="0"/>
              <a:t>Mean peak phase = 121.19h</a:t>
            </a:r>
          </a:p>
          <a:p>
            <a:r>
              <a:rPr lang="en-US" sz="1600" dirty="0" smtClean="0"/>
              <a:t>Rho = 0.801</a:t>
            </a:r>
          </a:p>
          <a:p>
            <a:endParaRPr lang="en-US" sz="16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8651" t="12059" r="26270" b="12712"/>
          <a:stretch/>
        </p:blipFill>
        <p:spPr>
          <a:xfrm>
            <a:off x="1085570" y="2608792"/>
            <a:ext cx="2885471" cy="29155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9373" y="5601500"/>
            <a:ext cx="3250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R - Circular</a:t>
            </a:r>
          </a:p>
          <a:p>
            <a:r>
              <a:rPr lang="en-US" sz="1600" dirty="0" smtClean="0"/>
              <a:t>Mean peak phase = 121.17h</a:t>
            </a:r>
          </a:p>
          <a:p>
            <a:r>
              <a:rPr lang="en-US" sz="1600" dirty="0" smtClean="0"/>
              <a:t>Rho = 0.832</a:t>
            </a:r>
          </a:p>
          <a:p>
            <a:endParaRPr lang="en-US" sz="1600" dirty="0" smtClean="0"/>
          </a:p>
        </p:txBody>
      </p:sp>
      <p:sp>
        <p:nvSpPr>
          <p:cNvPr id="14" name="Title 22"/>
          <p:cNvSpPr txBox="1">
            <a:spLocks/>
          </p:cNvSpPr>
          <p:nvPr/>
        </p:nvSpPr>
        <p:spPr>
          <a:xfrm>
            <a:off x="4816298" y="1641792"/>
            <a:ext cx="4042088" cy="74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Tracker (n = 541)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3759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Rhythms in Individual Particles by </a:t>
            </a:r>
            <a:r>
              <a:rPr lang="en-US" dirty="0" err="1" smtClean="0"/>
              <a:t>Chronostar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80737"/>
            <a:ext cx="8229600" cy="3987364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 - Layout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843841"/>
            <a:ext cx="7962900" cy="354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568" y="5695835"/>
            <a:ext cx="3250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Tracker:</a:t>
            </a:r>
          </a:p>
          <a:p>
            <a:r>
              <a:rPr lang="en-US" sz="1600" dirty="0" smtClean="0"/>
              <a:t>Tau = 25.56 ± .02 h</a:t>
            </a:r>
          </a:p>
          <a:p>
            <a:r>
              <a:rPr lang="en-US" sz="1600" dirty="0" smtClean="0"/>
              <a:t>CC = 0.962 </a:t>
            </a:r>
            <a:r>
              <a:rPr lang="en-US" sz="1600" dirty="0" smtClean="0"/>
              <a:t>± </a:t>
            </a:r>
            <a:r>
              <a:rPr lang="en-US" sz="1600" dirty="0" smtClean="0"/>
              <a:t>0.001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8229" y="5723540"/>
            <a:ext cx="3250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ROI:</a:t>
            </a:r>
          </a:p>
          <a:p>
            <a:r>
              <a:rPr lang="en-US" sz="1600" dirty="0" smtClean="0"/>
              <a:t>Tau = 25.52 ± .02 h</a:t>
            </a:r>
          </a:p>
          <a:p>
            <a:r>
              <a:rPr lang="en-US" sz="1600" dirty="0" smtClean="0"/>
              <a:t>CC = 0.960 </a:t>
            </a:r>
            <a:r>
              <a:rPr lang="en-US" sz="1600" dirty="0" smtClean="0"/>
              <a:t>± </a:t>
            </a:r>
            <a:r>
              <a:rPr lang="en-US" sz="1600" dirty="0" smtClean="0"/>
              <a:t>0.001</a:t>
            </a:r>
          </a:p>
        </p:txBody>
      </p:sp>
    </p:spTree>
    <p:extLst>
      <p:ext uri="{BB962C8B-B14F-4D97-AF65-F5344CB8AC3E}">
        <p14:creationId xmlns:p14="http://schemas.microsoft.com/office/powerpoint/2010/main" val="424038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Cells within single ROI may lead to low CC values</a:t>
            </a:r>
            <a:endParaRPr lang="en-US" dirty="0"/>
          </a:p>
        </p:txBody>
      </p:sp>
      <p:pic>
        <p:nvPicPr>
          <p:cNvPr id="3" name="Picture 2" descr="ras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45" y="1722825"/>
            <a:ext cx="5895417" cy="44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9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material covered and are now available in WUSTL Box!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</a:p>
          <a:p>
            <a:r>
              <a:rPr lang="en-US" dirty="0" smtClean="0"/>
              <a:t>Documentations</a:t>
            </a:r>
          </a:p>
          <a:p>
            <a:r>
              <a:rPr lang="en-US" dirty="0" smtClean="0"/>
              <a:t>This </a:t>
            </a:r>
            <a:r>
              <a:rPr lang="en-US" dirty="0" err="1" smtClean="0"/>
              <a:t>Powerpoint</a:t>
            </a:r>
            <a:endParaRPr lang="en-US" dirty="0" smtClean="0"/>
          </a:p>
          <a:p>
            <a:r>
              <a:rPr lang="en-US" dirty="0" smtClean="0"/>
              <a:t>Sample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7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</a:t>
            </a:r>
            <a:r>
              <a:rPr lang="en-US" dirty="0" smtClean="0"/>
              <a:t>Started with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To run Python Scientific Programming Packages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Anacoda</a:t>
            </a:r>
            <a:r>
              <a:rPr lang="en-US" dirty="0"/>
              <a:t> (make sure it’s for python 2.7) </a:t>
            </a:r>
          </a:p>
          <a:p>
            <a:pPr lvl="1"/>
            <a:r>
              <a:rPr lang="en-US" dirty="0">
                <a:hlinkClick r:id="rId2"/>
              </a:rPr>
              <a:t>https://www.continuum.io/downloads</a:t>
            </a:r>
            <a:endParaRPr lang="en-US" sz="4000" dirty="0"/>
          </a:p>
          <a:p>
            <a:pPr lvl="1"/>
            <a:r>
              <a:rPr lang="en-US" dirty="0"/>
              <a:t>Launch </a:t>
            </a:r>
            <a:r>
              <a:rPr lang="en-US" dirty="0" err="1"/>
              <a:t>Spyder</a:t>
            </a:r>
            <a:endParaRPr lang="en-US" dirty="0"/>
          </a:p>
          <a:p>
            <a:pPr lvl="0"/>
            <a:r>
              <a:rPr lang="en-US" dirty="0"/>
              <a:t>Open the </a:t>
            </a:r>
            <a:r>
              <a:rPr lang="en-US" dirty="0" err="1" smtClean="0"/>
              <a:t>extract_data.py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/>
              <a:t>Spyder</a:t>
            </a:r>
            <a:endParaRPr lang="en-US" dirty="0"/>
          </a:p>
          <a:p>
            <a:pPr lvl="0"/>
            <a:r>
              <a:rPr lang="en-US" dirty="0"/>
              <a:t>Change line 71 to put in the file name </a:t>
            </a:r>
          </a:p>
          <a:p>
            <a:pPr lvl="0"/>
            <a:r>
              <a:rPr lang="en-US" dirty="0"/>
              <a:t>Run the code on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smtClean="0"/>
              <a:t>console</a:t>
            </a:r>
          </a:p>
          <a:p>
            <a:pPr lvl="0"/>
            <a:r>
              <a:rPr lang="en-US" dirty="0" smtClean="0"/>
              <a:t>Note: the body of the code is line 	332-355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7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 with </a:t>
            </a:r>
            <a:r>
              <a:rPr lang="en-US" dirty="0" err="1" smtClean="0"/>
              <a:t>Chronostar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and paste the folder and run directly on any Windows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0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 with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R studio</a:t>
            </a:r>
          </a:p>
          <a:p>
            <a:r>
              <a:rPr lang="en-US" dirty="0" smtClean="0"/>
              <a:t>Click “Circular” in Package</a:t>
            </a:r>
          </a:p>
          <a:p>
            <a:r>
              <a:rPr lang="en-US" dirty="0" smtClean="0"/>
              <a:t>Run and modify </a:t>
            </a:r>
            <a:r>
              <a:rPr lang="en-US" dirty="0" err="1" smtClean="0"/>
              <a:t>r_circular_example.r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803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dirty="0" err="1" smtClean="0"/>
              <a:t>xtract_data.py</a:t>
            </a:r>
            <a:r>
              <a:rPr lang="en-US" dirty="0" smtClean="0"/>
              <a:t> is written by Ben Bales from </a:t>
            </a:r>
            <a:r>
              <a:rPr lang="en-US" dirty="0" err="1" smtClean="0"/>
              <a:t>Petzold</a:t>
            </a:r>
            <a:r>
              <a:rPr lang="en-US" dirty="0" smtClean="0"/>
              <a:t> Lab (UCSB)</a:t>
            </a:r>
          </a:p>
          <a:p>
            <a:r>
              <a:rPr lang="en-US" dirty="0" err="1" smtClean="0"/>
              <a:t>extract_data_supp.py</a:t>
            </a:r>
            <a:r>
              <a:rPr lang="en-US" dirty="0" smtClean="0"/>
              <a:t>, CCD_divide2.m </a:t>
            </a:r>
            <a:r>
              <a:rPr lang="en-US" dirty="0" err="1" smtClean="0"/>
              <a:t>r_circular_example.r</a:t>
            </a:r>
            <a:r>
              <a:rPr lang="en-US" dirty="0" smtClean="0"/>
              <a:t> are written by Matt Tso</a:t>
            </a:r>
          </a:p>
          <a:p>
            <a:r>
              <a:rPr lang="en-US" dirty="0" err="1" smtClean="0"/>
              <a:t>Chronostar</a:t>
            </a:r>
            <a:r>
              <a:rPr lang="en-US" dirty="0" smtClean="0"/>
              <a:t> is written by Stephan </a:t>
            </a:r>
            <a:r>
              <a:rPr lang="en-US" dirty="0" err="1" smtClean="0"/>
              <a:t>Lovenzen</a:t>
            </a:r>
            <a:r>
              <a:rPr lang="en-US" dirty="0" smtClean="0"/>
              <a:t>, Institute of Theoretical Biology, </a:t>
            </a:r>
            <a:r>
              <a:rPr lang="en-US" dirty="0" err="1" smtClean="0"/>
              <a:t>Humbold</a:t>
            </a:r>
            <a:r>
              <a:rPr lang="en-US" dirty="0" smtClean="0"/>
              <a:t>-University, Berlin, Germany</a:t>
            </a:r>
          </a:p>
          <a:p>
            <a:r>
              <a:rPr lang="en-US" dirty="0" smtClean="0"/>
              <a:t>Circular is a publicly available R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18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 with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the code in </a:t>
            </a:r>
            <a:r>
              <a:rPr lang="en-US" dirty="0" err="1" smtClean="0"/>
              <a:t>Matlab</a:t>
            </a:r>
            <a:r>
              <a:rPr lang="en-US" dirty="0" smtClean="0"/>
              <a:t> with the following variables in input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Each column is one trace</a:t>
            </a:r>
          </a:p>
          <a:p>
            <a:pPr lvl="1"/>
            <a:r>
              <a:rPr lang="en-US" dirty="0" smtClean="0"/>
              <a:t>Column 1 is time</a:t>
            </a:r>
          </a:p>
          <a:p>
            <a:r>
              <a:rPr lang="en-US" dirty="0" smtClean="0"/>
              <a:t>ROI</a:t>
            </a:r>
          </a:p>
          <a:p>
            <a:pPr lvl="1"/>
            <a:r>
              <a:rPr lang="en-US" dirty="0" smtClean="0"/>
              <a:t>Col1 is x; col 2 is y</a:t>
            </a:r>
          </a:p>
          <a:p>
            <a:pPr lvl="1"/>
            <a:r>
              <a:rPr lang="en-US" dirty="0" smtClean="0"/>
              <a:t>Note you need to flip y axis if </a:t>
            </a:r>
            <a:r>
              <a:rPr lang="en-US" dirty="0" err="1" smtClean="0"/>
              <a:t>roi</a:t>
            </a:r>
            <a:r>
              <a:rPr lang="en-US" dirty="0" smtClean="0"/>
              <a:t> is from </a:t>
            </a:r>
            <a:r>
              <a:rPr lang="en-US" dirty="0" err="1" smtClean="0"/>
              <a:t>imageJ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5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ter TTX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533" y="1111132"/>
            <a:ext cx="5795474" cy="5342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4095" y="259746"/>
            <a:ext cx="579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Data: Per2::</a:t>
            </a:r>
            <a:r>
              <a:rPr lang="en-US" dirty="0" err="1" smtClean="0"/>
              <a:t>luc</a:t>
            </a:r>
            <a:r>
              <a:rPr lang="en-US" dirty="0" smtClean="0"/>
              <a:t> SCN Post-TTX from Daniel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68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1-26 at 7.09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16219" r="56004" b="24215"/>
          <a:stretch/>
        </p:blipFill>
        <p:spPr>
          <a:xfrm>
            <a:off x="4739666" y="370220"/>
            <a:ext cx="4404334" cy="4051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125345" cy="11430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1" y="1600200"/>
            <a:ext cx="5501885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Old Way (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Draw cell size ROIs </a:t>
            </a:r>
          </a:p>
          <a:p>
            <a:pPr lvl="1"/>
            <a:r>
              <a:rPr lang="en-US" dirty="0" smtClean="0"/>
              <a:t>measure integrated density </a:t>
            </a:r>
          </a:p>
          <a:p>
            <a:pPr lvl="1"/>
            <a:r>
              <a:rPr lang="en-US" dirty="0" smtClean="0"/>
              <a:t>ROIs are usually static</a:t>
            </a:r>
          </a:p>
          <a:p>
            <a:pPr lvl="1"/>
            <a:r>
              <a:rPr lang="en-US" dirty="0" smtClean="0"/>
              <a:t>Labor-intensive</a:t>
            </a:r>
          </a:p>
          <a:p>
            <a:pPr lvl="1"/>
            <a:r>
              <a:rPr lang="en-US" dirty="0" smtClean="0"/>
              <a:t>Doesn’t account for cell movement</a:t>
            </a:r>
          </a:p>
          <a:p>
            <a:r>
              <a:rPr lang="en-US" dirty="0" smtClean="0"/>
              <a:t>What we want the </a:t>
            </a:r>
            <a:r>
              <a:rPr lang="en-US" dirty="0" smtClean="0"/>
              <a:t>new code to do</a:t>
            </a:r>
          </a:p>
          <a:p>
            <a:pPr lvl="1"/>
            <a:r>
              <a:rPr lang="en-US" dirty="0" smtClean="0"/>
              <a:t>Automatically identify neurons</a:t>
            </a:r>
          </a:p>
          <a:p>
            <a:pPr lvl="1"/>
            <a:r>
              <a:rPr lang="en-US" dirty="0" smtClean="0"/>
              <a:t>Track cells throughout the movie; account for cell movement</a:t>
            </a:r>
          </a:p>
          <a:p>
            <a:pPr lvl="1"/>
            <a:r>
              <a:rPr lang="en-US" dirty="0" smtClean="0"/>
              <a:t>Give the same good-quality data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1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2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8982" y="40752"/>
            <a:ext cx="165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rgbClr val="000000"/>
                </a:solidFill>
              </a:rPr>
              <a:t>Ben Bales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16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2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1837" y="31871"/>
            <a:ext cx="165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Ben Bales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37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entation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874"/>
            <a:ext cx="9144000" cy="6852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95122" y="0"/>
            <a:ext cx="165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Ben Bales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76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Output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0" y="1832647"/>
            <a:ext cx="3476488" cy="377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9" y="1832646"/>
            <a:ext cx="3699378" cy="37730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7750" y="6054977"/>
            <a:ext cx="199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541 cells tracked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8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Showing </a:t>
            </a: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I</a:t>
            </a:r>
            <a:r>
              <a:rPr lang="en-US" dirty="0" smtClean="0"/>
              <a:t>ndividual “Cell” Moves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96" y="2463834"/>
            <a:ext cx="3912160" cy="2690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114" y="2463834"/>
            <a:ext cx="3835751" cy="26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6656</TotalTime>
  <Words>483</Words>
  <Application>Microsoft Macintosh PowerPoint</Application>
  <PresentationFormat>On-screen Show (4:3)</PresentationFormat>
  <Paragraphs>88</Paragraphs>
  <Slides>20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Neuron Tracker Demo</vt:lpstr>
      <vt:lpstr>Disclaimer</vt:lpstr>
      <vt:lpstr>PowerPoint Presentation</vt:lpstr>
      <vt:lpstr>Motivation</vt:lpstr>
      <vt:lpstr>PowerPoint Presentation</vt:lpstr>
      <vt:lpstr>PowerPoint Presentation</vt:lpstr>
      <vt:lpstr>PowerPoint Presentation</vt:lpstr>
      <vt:lpstr>Default Output</vt:lpstr>
      <vt:lpstr>Showing How Individual “Cell” Moves</vt:lpstr>
      <vt:lpstr>PowerPoint Presentation</vt:lpstr>
      <vt:lpstr>Downstream Applications</vt:lpstr>
      <vt:lpstr>Neuron Tracker  (n =541)</vt:lpstr>
      <vt:lpstr>Comparing Synchrony by R(Circular)</vt:lpstr>
      <vt:lpstr>Comparing Rhythms in Individual Particles by Chronostar </vt:lpstr>
      <vt:lpstr>Multiple Cells within single ROI may lead to low CC values</vt:lpstr>
      <vt:lpstr>All material covered and are now available in WUSTL Box! </vt:lpstr>
      <vt:lpstr>Getting Started with Python</vt:lpstr>
      <vt:lpstr>Getting Start with Chronostar</vt:lpstr>
      <vt:lpstr>Getting Start with R</vt:lpstr>
      <vt:lpstr>Getting Start with Matlab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Tracker Notes</dc:title>
  <dc:creator>Matt Tso</dc:creator>
  <cp:lastModifiedBy>Matt Tso</cp:lastModifiedBy>
  <cp:revision>31</cp:revision>
  <dcterms:created xsi:type="dcterms:W3CDTF">2016-01-23T05:03:02Z</dcterms:created>
  <dcterms:modified xsi:type="dcterms:W3CDTF">2016-01-27T19:59:33Z</dcterms:modified>
</cp:coreProperties>
</file>